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1" r:id="rId7"/>
    <p:sldMasterId id="2147483673" r:id="rId8"/>
    <p:sldMasterId id="2147483675" r:id="rId9"/>
    <p:sldMasterId id="2147483677" r:id="rId10"/>
    <p:sldMasterId id="2147483679" r:id="rId11"/>
    <p:sldMasterId id="2147483681" r:id="rId12"/>
    <p:sldMasterId id="2147483683" r:id="rId13"/>
    <p:sldMasterId id="2147483687" r:id="rId14"/>
    <p:sldMasterId id="2147483689" r:id="rId15"/>
    <p:sldMasterId id="2147483691" r:id="rId16"/>
    <p:sldMasterId id="2147483693" r:id="rId17"/>
    <p:sldMasterId id="2147483695" r:id="rId18"/>
  </p:sldMasterIdLst>
  <p:sldIdLst>
    <p:sldId id="259" r:id="rId19"/>
    <p:sldId id="262" r:id="rId20"/>
    <p:sldId id="265" r:id="rId21"/>
    <p:sldId id="268" r:id="rId22"/>
    <p:sldId id="274" r:id="rId23"/>
    <p:sldId id="277" r:id="rId24"/>
    <p:sldId id="280" r:id="rId25"/>
    <p:sldId id="283" r:id="rId26"/>
    <p:sldId id="271" r:id="rId27"/>
    <p:sldId id="286" r:id="rId28"/>
    <p:sldId id="289" r:id="rId29"/>
    <p:sldId id="292" r:id="rId30"/>
    <p:sldId id="298" r:id="rId31"/>
    <p:sldId id="301" r:id="rId32"/>
    <p:sldId id="304" r:id="rId33"/>
    <p:sldId id="307" r:id="rId34"/>
    <p:sldId id="310" r:id="rId35"/>
  </p:sldIdLst>
  <p:sldSz cx="9144000" cy="5145088"/>
  <p:notesSz cx="6858000" cy="9144000"/>
  <p:custDataLst>
    <p:tags r:id="rId36"/>
  </p:custDataLst>
  <p:defaultTextStyle>
    <a:defPPr>
      <a:defRPr lang="en-US" smtId="4294967295"/>
    </a:defPPr>
    <a:lvl1pPr marL="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5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86841C7-8F21-42EE-99BD-F2486603501A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A6AA8B3-FDF2-48EB-8CB4-1CA622F5A83F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9C4749D-29E2-44F0-9BC2-EAA589E04C92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4E1107-DE43-4B9A-AC5B-D506F98C57F5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ECF4C9-CF28-430D-B970-556E4D1F23C8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4148C9C-60BB-4856-B6DE-48189BE96675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DE2C487A-53BF-4F9B-94BC-40FB6C4C0B72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D010FF51-E2AF-41F7-8279-9815CD80022A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AA28F59-9FF0-4DBF-A404-B741731D7DC4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smtId="4294967295"/>
            </a:lvl1pPr>
            <a:lvl2pPr>
              <a:defRPr sz="2800" smtId="4294967295"/>
            </a:lvl2pPr>
            <a:lvl3pPr>
              <a:defRPr sz="2400" smtId="4294967295"/>
            </a:lvl3pPr>
            <a:lvl4pPr>
              <a:defRPr sz="2000" smtId="4294967295"/>
            </a:lvl4pPr>
            <a:lvl5pPr>
              <a:defRPr sz="2000" smtId="4294967295"/>
            </a:lvl5pPr>
            <a:lvl6pPr>
              <a:defRPr sz="2000" smtId="4294967295"/>
            </a:lvl6pPr>
            <a:lvl7pPr>
              <a:defRPr sz="2000" smtId="4294967295"/>
            </a:lvl7pPr>
            <a:lvl8pPr>
              <a:defRPr sz="2000" smtId="4294967295"/>
            </a:lvl8pPr>
            <a:lvl9pPr>
              <a:defRPr sz="20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7FA8D58-ABF8-4FC5-8337-8497FEDB25BA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 smtId="4294967295"/>
            </a:lvl1pPr>
            <a:lvl2pPr marL="457200" indent="0">
              <a:buNone/>
              <a:defRPr sz="2800" smtId="4294967295"/>
            </a:lvl2pPr>
            <a:lvl3pPr marL="914400" indent="0">
              <a:buNone/>
              <a:defRPr sz="2400" smtId="4294967295"/>
            </a:lvl3pPr>
            <a:lvl4pPr marL="1371600" indent="0">
              <a:buNone/>
              <a:defRPr sz="2000" smtId="4294967295"/>
            </a:lvl4pPr>
            <a:lvl5pPr marL="1828800" indent="0">
              <a:buNone/>
              <a:defRPr sz="2000" smtId="4294967295"/>
            </a:lvl5pPr>
            <a:lvl6pPr marL="2286000" indent="0">
              <a:buNone/>
              <a:defRPr sz="2000" smtId="4294967295"/>
            </a:lvl6pPr>
            <a:lvl7pPr marL="2743200" indent="0">
              <a:buNone/>
              <a:defRPr sz="2000" smtId="4294967295"/>
            </a:lvl7pPr>
            <a:lvl8pPr marL="3200400" indent="0">
              <a:buNone/>
              <a:defRPr sz="2000" smtId="4294967295"/>
            </a:lvl8pPr>
            <a:lvl9pPr marL="3657600" indent="0">
              <a:buNone/>
              <a:defRPr sz="2000" smtId="429496729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5F7CACD-3C0B-4675-8240-38B7C90D1DB1}" type="datetimeFigureOut">
              <a:rPr lang="en-US" smtClean="0" smtId="4294967295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 smtId="429496729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 smtId="4294967295"/>
      </a:defPPr>
      <a:lvl1pPr marL="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1D8BD707-D9CF-40AE-B4C6-C98DA3205C09}" type="datetimeFigureOut">
              <a:rPr lang="en-US"/>
              <a:t>5/16/2019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26228" y="1320270"/>
            <a:ext cx="5290713" cy="25166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38735" marR="0">
              <a:lnSpc>
                <a:spcPts val="7922"/>
              </a:lnSpc>
              <a:spcBef>
                <a:spcPct val="0"/>
              </a:spcBef>
              <a:spcAft>
                <a:spcPct val="0"/>
              </a:spcAft>
            </a:pPr>
            <a:r>
              <a:rPr sz="6000" spc="314" dirty="0" err="1">
                <a:solidFill>
                  <a:srgbClr val="595959"/>
                </a:solidFill>
                <a:latin typeface="JVSLRS+MicrosoftYaHei"/>
                <a:cs typeface="JVSLRS+MicrosoftYaHei"/>
              </a:rPr>
              <a:t>小蜜柚</a:t>
            </a:r>
            <a:endParaRPr sz="6000" spc="314" dirty="0">
              <a:solidFill>
                <a:srgbClr val="595959"/>
              </a:solidFill>
              <a:latin typeface="JVSLRS+MicrosoftYaHei"/>
              <a:cs typeface="JVSLRS+MicrosoftYaHei"/>
            </a:endParaRPr>
          </a:p>
          <a:p>
            <a:pPr marL="0" marR="0">
              <a:lnSpc>
                <a:spcPts val="4914"/>
              </a:lnSpc>
              <a:spcBef>
                <a:spcPct val="0"/>
              </a:spcBef>
              <a:spcAft>
                <a:spcPct val="0"/>
              </a:spcAft>
            </a:pPr>
            <a:r>
              <a:rPr sz="4000" spc="306" dirty="0" err="1">
                <a:solidFill>
                  <a:srgbClr val="595959"/>
                </a:solidFill>
                <a:latin typeface="JVSLRS+MicrosoftYaHei"/>
                <a:cs typeface="JVSLRS+MicrosoftYaHei"/>
              </a:rPr>
              <a:t>教育信息交互平台</a:t>
            </a:r>
            <a:endParaRPr sz="4000" spc="306" dirty="0">
              <a:solidFill>
                <a:srgbClr val="595959"/>
              </a:solidFill>
              <a:latin typeface="JVSLRS+MicrosoftYaHei"/>
              <a:cs typeface="JVSLRS+Microsoft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4208" y="3344257"/>
            <a:ext cx="2500416" cy="398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6"/>
              </a:lnSpc>
              <a:spcBef>
                <a:spcPct val="0"/>
              </a:spcBef>
              <a:spcAft>
                <a:spcPct val="0"/>
              </a:spcAft>
            </a:pPr>
            <a:r>
              <a:rPr sz="1200" dirty="0" err="1">
                <a:solidFill>
                  <a:srgbClr val="262626"/>
                </a:solidFill>
                <a:latin typeface="JVSLRS+MicrosoftYaHei"/>
                <a:cs typeface="JVSLRS+MicrosoftYaHei"/>
              </a:rPr>
              <a:t>苏州骏烜网络科技有限公司</a:t>
            </a:r>
            <a:endParaRPr lang="en-US" altLang="zh-CN" sz="1200" dirty="0">
              <a:solidFill>
                <a:srgbClr val="262626"/>
              </a:solidFill>
              <a:latin typeface="JVSLRS+MicrosoftYaHei"/>
              <a:cs typeface="JVSLRS+MicrosoftYaHei"/>
            </a:endParaRPr>
          </a:p>
          <a:p>
            <a:pPr marL="0" marR="0">
              <a:lnSpc>
                <a:spcPts val="1586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262626"/>
                </a:solidFill>
                <a:latin typeface="JVSLRS+MicrosoftYaHei"/>
                <a:cs typeface="JVSLRS+MicrosoftYaHei"/>
              </a:rPr>
              <a:t>江苏苏州太仓市人民南路</a:t>
            </a:r>
            <a:r>
              <a:rPr lang="en-US" altLang="zh-CN" sz="1200" dirty="0">
                <a:solidFill>
                  <a:srgbClr val="262626"/>
                </a:solidFill>
                <a:latin typeface="JVSLRS+MicrosoftYaHei"/>
                <a:cs typeface="JVSLRS+MicrosoftYaHei"/>
              </a:rPr>
              <a:t>162</a:t>
            </a:r>
            <a:r>
              <a:rPr lang="zh-CN" altLang="en-US" sz="1200" dirty="0">
                <a:solidFill>
                  <a:srgbClr val="262626"/>
                </a:solidFill>
                <a:latin typeface="JVSLRS+MicrosoftYaHei"/>
                <a:cs typeface="JVSLRS+MicrosoftYaHei"/>
              </a:rPr>
              <a:t>号</a:t>
            </a:r>
            <a:endParaRPr sz="1200" dirty="0">
              <a:solidFill>
                <a:srgbClr val="262626"/>
              </a:solidFill>
              <a:latin typeface="JVSLRS+MicrosoftYaHei"/>
              <a:cs typeface="JVSLRS+MicrosoftYaHei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74F60C6-A796-48A6-93B7-1179EC8808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420416"/>
            <a:ext cx="816514" cy="81241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531924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2C42"/>
                </a:solidFill>
                <a:latin typeface="ORVUCA+MicrosoftYaHei-Bold"/>
                <a:cs typeface="ORVUCA+MicrosoftYaHei-Bold"/>
              </a:rPr>
              <a:t>核心产品特点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98717" y="1492211"/>
            <a:ext cx="3218942" cy="693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710"/>
              </a:lnSpc>
              <a:spcBef>
                <a:spcPct val="0"/>
              </a:spcBef>
              <a:spcAft>
                <a:spcPct val="0"/>
              </a:spcAft>
            </a:pPr>
            <a:r>
              <a:rPr sz="1300" b="1" dirty="0">
                <a:solidFill>
                  <a:srgbClr val="39425D"/>
                </a:solidFill>
                <a:latin typeface="PSQOPE+MicrosoftYaHei-Bold"/>
                <a:cs typeface="PSQOPE+MicrosoftYaHei-Bold"/>
              </a:rPr>
              <a:t>-</a:t>
            </a:r>
            <a:r>
              <a:rPr sz="1300" b="1" dirty="0" err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最大限度优化用户教与学体验</a:t>
            </a:r>
            <a:r>
              <a:rPr sz="1300" b="1" dirty="0">
                <a:solidFill>
                  <a:srgbClr val="39425D"/>
                </a:solidFill>
                <a:latin typeface="ORVUCA+MicrosoftYaHei-Bold"/>
                <a:cs typeface="ORVUCA+MicrosoftYaHei-Bold"/>
              </a:rPr>
              <a:t>，</a:t>
            </a:r>
          </a:p>
          <a:p>
            <a:pPr marL="0" marR="0">
              <a:lnSpc>
                <a:spcPts val="1710"/>
              </a:lnSpc>
              <a:spcBef>
                <a:spcPts val="161"/>
              </a:spcBef>
              <a:spcAft>
                <a:spcPct val="0"/>
              </a:spcAft>
            </a:pPr>
            <a:r>
              <a:rPr sz="1300" b="1" dirty="0" err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改变传统培训行业信息不通方式</a:t>
            </a:r>
            <a:r>
              <a:rPr sz="1300" b="1" dirty="0">
                <a:solidFill>
                  <a:srgbClr val="39425D"/>
                </a:solidFill>
                <a:latin typeface="ORVUCA+MicrosoftYaHei-Bold"/>
                <a:cs typeface="ORVUCA+MicrosoftYaHei-Bold"/>
              </a:rPr>
              <a:t>，</a:t>
            </a:r>
          </a:p>
          <a:p>
            <a:pPr marL="0" marR="0">
              <a:lnSpc>
                <a:spcPts val="1710"/>
              </a:lnSpc>
              <a:spcBef>
                <a:spcPts val="163"/>
              </a:spcBef>
              <a:spcAft>
                <a:spcPct val="0"/>
              </a:spcAft>
            </a:pPr>
            <a:r>
              <a:rPr sz="1300" b="1" dirty="0" err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让求学者和教学者根据意愿“接单</a:t>
            </a:r>
            <a:r>
              <a:rPr sz="1300" b="1" dirty="0">
                <a:solidFill>
                  <a:srgbClr val="39425D"/>
                </a:solidFill>
                <a:latin typeface="ORVUCA+MicrosoftYaHei-Bold"/>
                <a:cs typeface="ORVUCA+MicrosoftYaHei-Bold"/>
              </a:rPr>
              <a:t>”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43322" y="1588084"/>
            <a:ext cx="398536" cy="53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8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FFFFFF"/>
                </a:solidFill>
                <a:latin typeface="EDLEMK+MicrosoftYaHei"/>
                <a:cs typeface="EDLEMK+MicrosoftYaHei"/>
              </a:rPr>
              <a:t>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56634" y="2360440"/>
            <a:ext cx="398357" cy="539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5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FFFFFF"/>
                </a:solidFill>
                <a:latin typeface="EDLEMK+MicrosoftYaHei"/>
                <a:cs typeface="EDLEMK+MicrosoftYaHei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16905" y="2382227"/>
            <a:ext cx="3204742" cy="702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710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39425D"/>
                </a:solidFill>
                <a:latin typeface="PSQOPE+MicrosoftYaHei-Bold"/>
                <a:cs typeface="PSQOPE+MicrosoftYaHei-Bold"/>
              </a:rPr>
              <a:t>-</a:t>
            </a:r>
            <a:r>
              <a:rPr sz="1300" b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从授学双方确认上课初始阶段到下课</a:t>
            </a:r>
          </a:p>
          <a:p>
            <a:pPr marL="0" marR="0">
              <a:lnSpc>
                <a:spcPts val="1710"/>
              </a:lnSpc>
              <a:spcBef>
                <a:spcPts val="163"/>
              </a:spcBef>
              <a:spcAft>
                <a:spcPct val="0"/>
              </a:spcAft>
            </a:pPr>
            <a:r>
              <a:rPr sz="1300" b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使用线上支付教学费用，建立</a:t>
            </a:r>
            <a:r>
              <a:rPr sz="1300" b="1" spc="-11">
                <a:solidFill>
                  <a:srgbClr val="39425D"/>
                </a:solidFill>
                <a:latin typeface="PSQOPE+MicrosoftYaHei-Bold"/>
                <a:cs typeface="PSQOPE+MicrosoftYaHei-Bold"/>
              </a:rPr>
              <a:t>o2o</a:t>
            </a:r>
            <a:r>
              <a:rPr sz="1300" b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闭环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06750" y="3162445"/>
            <a:ext cx="398357" cy="539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5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FFFFFF"/>
                </a:solidFill>
                <a:latin typeface="EDLEMK+MicrosoftYaHei"/>
                <a:cs typeface="EDLEMK+MicrosoftYaHei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46396" y="3202774"/>
            <a:ext cx="1637919" cy="464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710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39425D"/>
                </a:solidFill>
                <a:latin typeface="PSQOPE+MicrosoftYaHei-Bold"/>
                <a:cs typeface="PSQOPE+MicrosoftYaHei-Bold"/>
              </a:rPr>
              <a:t>-</a:t>
            </a:r>
            <a:r>
              <a:rPr sz="1300" b="1">
                <a:solidFill>
                  <a:srgbClr val="39425D"/>
                </a:solidFill>
                <a:latin typeface="ORVUCA+MicrosoftYaHei-Bold"/>
                <a:cs typeface="ORVUCA+MicrosoftYaHei-Bold"/>
              </a:rPr>
              <a:t>线上与线下相结合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531924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 dirty="0" err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核心产品优势</a:t>
            </a:r>
            <a:endParaRPr sz="1600" b="1" dirty="0">
              <a:solidFill>
                <a:srgbClr val="002C42"/>
              </a:solidFill>
              <a:latin typeface="PNWDLW+MicrosoftYaHei-Bold"/>
              <a:cs typeface="PNWDLW+MicrosoftYaHei-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5505" y="1369729"/>
            <a:ext cx="1752600" cy="193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 dirty="0" err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方便快捷的获取信息</a:t>
            </a:r>
            <a:endParaRPr sz="1200" b="1" dirty="0">
              <a:solidFill>
                <a:srgbClr val="002C42"/>
              </a:solidFill>
              <a:latin typeface="PNWDLW+MicrosoftYaHei-Bold"/>
              <a:cs typeface="PNWDLW+MicrosoftYaHei-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6905" y="2274985"/>
            <a:ext cx="2628900" cy="429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打开手机就能看到周围的师资资源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69538" y="2494785"/>
            <a:ext cx="176612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UVBAME+MicrosoftYaHei"/>
                <a:cs typeface="UVBAME+MicrosoftYaHei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55920" y="3070894"/>
            <a:ext cx="2453639" cy="649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最大化共享“教与学”双方资源</a:t>
            </a:r>
          </a:p>
          <a:p>
            <a:pPr marL="0" marR="0">
              <a:lnSpc>
                <a:spcPts val="1583"/>
              </a:lnSpc>
              <a:spcBef>
                <a:spcPts val="146"/>
              </a:spcBef>
              <a:spcAft>
                <a:spcPct val="0"/>
              </a:spcAft>
            </a:pPr>
            <a:r>
              <a:rPr sz="1200" b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节约沟通成本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01444" y="4052587"/>
            <a:ext cx="2634158" cy="430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6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2C42"/>
                </a:solidFill>
                <a:latin typeface="PNWDLW+MicrosoftYaHei-Bold"/>
                <a:cs typeface="PNWDLW+MicrosoftYaHei-Bold"/>
              </a:rPr>
              <a:t>降低因行业不规范带来的试错成本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663696" y="4272633"/>
            <a:ext cx="176612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UVBAME+MicrosoftYaHei"/>
                <a:cs typeface="UVBAME+MicrosoftYaHei"/>
              </a:rPr>
              <a:t>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122883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2C42"/>
                </a:solidFill>
                <a:latin typeface="LHJVFE+MicrosoftYaHei-Bold"/>
                <a:cs typeface="LHJVFE+MicrosoftYaHei-Bold"/>
              </a:rPr>
              <a:t>行业情况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37959" y="1808748"/>
            <a:ext cx="2443825" cy="1353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313944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中国教育产业持续受到</a:t>
            </a:r>
          </a:p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来自政策、消费者及资本层</a:t>
            </a:r>
          </a:p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面的高度重视，无论从整体</a:t>
            </a:r>
          </a:p>
          <a:p>
            <a:pPr marL="0" marR="0">
              <a:lnSpc>
                <a:spcPts val="1683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行业规模还是市场活跃度来</a:t>
            </a:r>
          </a:p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看，皆处于不断扩张阶段。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37959" y="3089543"/>
            <a:ext cx="2524596" cy="1140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310896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预期至</a:t>
            </a:r>
            <a:r>
              <a:rPr sz="1400">
                <a:solidFill>
                  <a:srgbClr val="000000"/>
                </a:solidFill>
                <a:latin typeface="CLQBLE+MicrosoftYaHei"/>
                <a:cs typeface="CLQBLE+MicrosoftYaHei"/>
              </a:rPr>
              <a:t>2020</a:t>
            </a: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年，民办教</a:t>
            </a:r>
          </a:p>
          <a:p>
            <a:pPr marL="0" marR="0">
              <a:lnSpc>
                <a:spcPts val="1679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育的总体规模将达到</a:t>
            </a:r>
            <a:r>
              <a:rPr sz="1400">
                <a:solidFill>
                  <a:srgbClr val="000000"/>
                </a:solidFill>
                <a:latin typeface="CLQBLE+MicrosoftYaHei"/>
                <a:cs typeface="CLQBLE+MicrosoftYaHei"/>
              </a:rPr>
              <a:t>3.36</a:t>
            </a: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万</a:t>
            </a:r>
          </a:p>
          <a:p>
            <a:pPr marL="0" marR="0">
              <a:lnSpc>
                <a:spcPts val="1682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亿元，至</a:t>
            </a:r>
            <a:r>
              <a:rPr sz="1400">
                <a:solidFill>
                  <a:srgbClr val="000000"/>
                </a:solidFill>
                <a:latin typeface="CLQBLE+MicrosoftYaHei"/>
                <a:cs typeface="CLQBLE+MicrosoftYaHei"/>
              </a:rPr>
              <a:t>2025</a:t>
            </a: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年，这一数字</a:t>
            </a:r>
          </a:p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将接近</a:t>
            </a:r>
            <a:r>
              <a:rPr sz="1400" spc="20">
                <a:solidFill>
                  <a:srgbClr val="000000"/>
                </a:solidFill>
                <a:latin typeface="CLQBLE+MicrosoftYaHei"/>
                <a:cs typeface="CLQBLE+MicrosoftYaHei"/>
              </a:rPr>
              <a:t>5</a:t>
            </a: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万亿元，并实现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37959" y="3943593"/>
            <a:ext cx="2419318" cy="500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000000"/>
                </a:solidFill>
                <a:latin typeface="CLQBLE+MicrosoftYaHei"/>
                <a:cs typeface="CLQBLE+MicrosoftYaHei"/>
              </a:rPr>
              <a:t>10.8%</a:t>
            </a:r>
            <a:r>
              <a:rPr sz="1400">
                <a:solidFill>
                  <a:srgbClr val="000000"/>
                </a:solidFill>
                <a:latin typeface="HRVTRQ+MicrosoftYaHei"/>
                <a:cs typeface="HRVTRQ+MicrosoftYaHei"/>
              </a:rPr>
              <a:t>的年均复合增长率。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2482" y="1851949"/>
            <a:ext cx="2515819" cy="128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754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000000"/>
                </a:solidFill>
                <a:latin typeface="TVJEJR+MicrosoftYaHei"/>
                <a:cs typeface="TVJEJR+MicrosoftYaHei"/>
              </a:rPr>
              <a:t>第四部分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0221" y="2762380"/>
            <a:ext cx="1736445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595959"/>
                </a:solidFill>
                <a:latin typeface="TVJEJR+MicrosoftYaHei"/>
                <a:cs typeface="TVJEJR+MicrosoftYaHei"/>
              </a:rPr>
              <a:t>财务及融资计划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122883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2C42"/>
                </a:solidFill>
                <a:latin typeface="URQLQV+MicrosoftYaHei-Bold"/>
                <a:cs typeface="URQLQV+MicrosoftYaHei-Bold"/>
              </a:rPr>
              <a:t>财务计划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7584" y="1252563"/>
            <a:ext cx="3324993" cy="101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公司自</a:t>
            </a:r>
            <a:r>
              <a:rPr lang="en-US" altLang="zh-CN" sz="1200" dirty="0">
                <a:solidFill>
                  <a:srgbClr val="000000"/>
                </a:solidFill>
                <a:latin typeface="LFDOEK+MicrosoftYaHei"/>
                <a:cs typeface="LFDOEK+MicrosoftYaHei"/>
              </a:rPr>
              <a:t>2018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年成立以来，潜心于研发，</a:t>
            </a:r>
            <a:r>
              <a:rPr lang="en-US" altLang="zh-CN" sz="1200" dirty="0">
                <a:solidFill>
                  <a:srgbClr val="000000"/>
                </a:solidFill>
                <a:latin typeface="LFDOEK+MicrosoftYaHei"/>
                <a:cs typeface="LFDOEK+MicrosoftYaHei"/>
              </a:rPr>
              <a:t>2018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年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处于技术开发和市场调研阶段，</a:t>
            </a:r>
            <a:r>
              <a:rPr lang="en-US" altLang="zh-CN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2019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年上半年产品与服务已开始试点</a:t>
            </a:r>
            <a:r>
              <a:rPr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，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并且有收入。</a:t>
            </a:r>
            <a:r>
              <a:rPr sz="1200" dirty="0">
                <a:solidFill>
                  <a:srgbClr val="000000"/>
                </a:solidFill>
                <a:latin typeface="LFDOEK+MicrosoftYaHei"/>
                <a:cs typeface="LFDOEK+MicrosoftYaHei"/>
              </a:rPr>
              <a:t>2019</a:t>
            </a:r>
            <a:r>
              <a:rPr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年下半年进入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正式</a:t>
            </a:r>
            <a:r>
              <a:rPr sz="1200" dirty="0" err="1">
                <a:solidFill>
                  <a:srgbClr val="000000"/>
                </a:solidFill>
                <a:latin typeface="UQGGJA+MicrosoftYaHei"/>
                <a:cs typeface="UQGGJA+MicrosoftYaHei"/>
              </a:rPr>
              <a:t>运营阶段</a:t>
            </a:r>
            <a:r>
              <a:rPr lang="zh-CN" altLang="en-US"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。</a:t>
            </a:r>
            <a:r>
              <a:rPr sz="1200" dirty="0" err="1">
                <a:solidFill>
                  <a:srgbClr val="000000"/>
                </a:solidFill>
                <a:latin typeface="UQGGJA+MicrosoftYaHei"/>
                <a:cs typeface="UQGGJA+MicrosoftYaHei"/>
              </a:rPr>
              <a:t>未来四年的经济效益预测如下</a:t>
            </a:r>
            <a:r>
              <a:rPr sz="1200" dirty="0">
                <a:solidFill>
                  <a:srgbClr val="000000"/>
                </a:solidFill>
                <a:latin typeface="UQGGJA+MicrosoftYaHei"/>
                <a:cs typeface="UQGGJA+MicrosoftYaHei"/>
              </a:rPr>
              <a:t>：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05807" y="2309571"/>
            <a:ext cx="1703235" cy="53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8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PJBIRJ+MicrosoftYaHei-Bold"/>
                <a:cs typeface="PJBIRJ+MicrosoftYaHei-Bold"/>
              </a:rPr>
              <a:t>2019-2020</a:t>
            </a:r>
            <a:r>
              <a:rPr sz="1500" b="1" spc="11">
                <a:solidFill>
                  <a:srgbClr val="7F7F7F"/>
                </a:solidFill>
                <a:latin typeface="URQLQV+MicrosoftYaHei-Bold"/>
                <a:cs typeface="URQLQV+MicrosoftYaHei-Bold"/>
              </a:rPr>
              <a:t>年度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38953" y="2645591"/>
            <a:ext cx="1440560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实现销售收入</a:t>
            </a:r>
            <a:r>
              <a:rPr sz="1000">
                <a:solidFill>
                  <a:srgbClr val="7F7F7F"/>
                </a:solidFill>
                <a:latin typeface="LFDOEK+MicrosoftYaHei"/>
                <a:cs typeface="LFDOEK+MicrosoftYaHei"/>
              </a:rPr>
              <a:t>800</a:t>
            </a: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万元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943479" y="3174637"/>
            <a:ext cx="1700989" cy="539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5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PJBIRJ+MicrosoftYaHei-Bold"/>
                <a:cs typeface="PJBIRJ+MicrosoftYaHei-Bold"/>
              </a:rPr>
              <a:t>2020-2021</a:t>
            </a:r>
            <a:r>
              <a:rPr sz="1500" b="1" spc="11">
                <a:solidFill>
                  <a:srgbClr val="7F7F7F"/>
                </a:solidFill>
                <a:latin typeface="URQLQV+MicrosoftYaHei-Bold"/>
                <a:cs typeface="URQLQV+MicrosoftYaHei-Bold"/>
              </a:rPr>
              <a:t>年度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96183" y="3533067"/>
            <a:ext cx="1525053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实现销售收入</a:t>
            </a:r>
            <a:r>
              <a:rPr sz="1000">
                <a:solidFill>
                  <a:srgbClr val="7F7F7F"/>
                </a:solidFill>
                <a:latin typeface="LFDOEK+MicrosoftYaHei"/>
                <a:cs typeface="LFDOEK+MicrosoftYaHei"/>
              </a:rPr>
              <a:t>1500</a:t>
            </a: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万元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05807" y="4040548"/>
            <a:ext cx="1700989" cy="539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995"/>
              </a:lnSpc>
              <a:spcBef>
                <a:spcPct val="0"/>
              </a:spcBef>
              <a:spcAft>
                <a:spcPct val="0"/>
              </a:spcAft>
            </a:pPr>
            <a:r>
              <a:rPr sz="1500" b="1">
                <a:solidFill>
                  <a:srgbClr val="7F7F7F"/>
                </a:solidFill>
                <a:latin typeface="PJBIRJ+MicrosoftYaHei-Bold"/>
                <a:cs typeface="PJBIRJ+MicrosoftYaHei-Bold"/>
              </a:rPr>
              <a:t>2021-2022</a:t>
            </a:r>
            <a:r>
              <a:rPr sz="1500" b="1" spc="11">
                <a:solidFill>
                  <a:srgbClr val="7F7F7F"/>
                </a:solidFill>
                <a:latin typeface="URQLQV+MicrosoftYaHei-Bold"/>
                <a:cs typeface="URQLQV+MicrosoftYaHei-Bold"/>
              </a:rPr>
              <a:t>年度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805807" y="4398445"/>
            <a:ext cx="1525053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实现销售收入</a:t>
            </a:r>
            <a:r>
              <a:rPr sz="1000">
                <a:solidFill>
                  <a:srgbClr val="7F7F7F"/>
                </a:solidFill>
                <a:latin typeface="LFDOEK+MicrosoftYaHei"/>
                <a:cs typeface="LFDOEK+MicrosoftYaHei"/>
              </a:rPr>
              <a:t>2700</a:t>
            </a:r>
            <a:r>
              <a:rPr sz="1000">
                <a:solidFill>
                  <a:srgbClr val="7F7F7F"/>
                </a:solidFill>
                <a:latin typeface="UQGGJA+MicrosoftYaHei"/>
                <a:cs typeface="UQGGJA+MicrosoftYaHei"/>
              </a:rPr>
              <a:t>万元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531924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2C42"/>
                </a:solidFill>
                <a:latin typeface="TMNRUI+MicrosoftYaHei-Bold"/>
                <a:cs typeface="TMNRUI+MicrosoftYaHei-Bold"/>
              </a:rPr>
              <a:t>融资发展计划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85516" y="1681659"/>
            <a:ext cx="2830390" cy="700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375"/>
              </a:lnSpc>
              <a:spcBef>
                <a:spcPct val="0"/>
              </a:spcBef>
              <a:spcAft>
                <a:spcPct val="0"/>
              </a:spcAft>
            </a:pPr>
            <a:r>
              <a:rPr sz="1800" dirty="0">
                <a:solidFill>
                  <a:srgbClr val="000000"/>
                </a:solidFill>
                <a:latin typeface="MIRJHJ+MicrosoftYaHei"/>
                <a:cs typeface="MIRJHJ+MicrosoftYaHei"/>
              </a:rPr>
              <a:t>天使轮：</a:t>
            </a:r>
            <a:r>
              <a:rPr lang="en-US" altLang="zh-CN" dirty="0">
                <a:solidFill>
                  <a:srgbClr val="000000"/>
                </a:solidFill>
                <a:latin typeface="IIWTNT+MicrosoftYaHei"/>
                <a:cs typeface="MIRJHJ+MicrosoftYaHei"/>
              </a:rPr>
              <a:t>6</a:t>
            </a: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00</a:t>
            </a:r>
            <a:r>
              <a:rPr sz="1800" dirty="0">
                <a:solidFill>
                  <a:srgbClr val="000000"/>
                </a:solidFill>
                <a:latin typeface="MIRJHJ+MicrosoftYaHei"/>
                <a:cs typeface="MIRJHJ+MicrosoftYaHei"/>
              </a:rPr>
              <a:t>万元人民币</a:t>
            </a:r>
          </a:p>
          <a:p>
            <a:pPr marL="0" marR="0">
              <a:lnSpc>
                <a:spcPts val="2375"/>
              </a:lnSpc>
              <a:spcBef>
                <a:spcPts val="817"/>
              </a:spcBef>
              <a:spcAft>
                <a:spcPct val="0"/>
              </a:spcAft>
            </a:pPr>
            <a:r>
              <a:rPr sz="1800" dirty="0">
                <a:solidFill>
                  <a:srgbClr val="000000"/>
                </a:solidFill>
                <a:latin typeface="MIRJHJ+MicrosoftYaHei"/>
                <a:cs typeface="MIRJHJ+MicrosoftYaHei"/>
              </a:rPr>
              <a:t>出让股份</a:t>
            </a: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:</a:t>
            </a:r>
            <a:r>
              <a:rPr lang="en-US" altLang="zh-CN"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2</a:t>
            </a: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0%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85516" y="2916734"/>
            <a:ext cx="1486509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3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MIRJHJ+MicrosoftYaHei"/>
                <a:cs typeface="MIRJHJ+MicrosoftYaHei"/>
              </a:rPr>
              <a:t>财务开支：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85516" y="3328595"/>
            <a:ext cx="4259309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375"/>
              </a:lnSpc>
              <a:spcBef>
                <a:spcPct val="0"/>
              </a:spcBef>
              <a:spcAft>
                <a:spcPct val="0"/>
              </a:spcAft>
            </a:pP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50%</a:t>
            </a:r>
            <a:r>
              <a:rPr sz="1800" dirty="0">
                <a:solidFill>
                  <a:srgbClr val="000000"/>
                </a:solidFill>
                <a:latin typeface="MIRJHJ+MicrosoftYaHei"/>
                <a:cs typeface="MIRJHJ+MicrosoftYaHei"/>
              </a:rPr>
              <a:t>市场推广、</a:t>
            </a: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30%</a:t>
            </a:r>
            <a:r>
              <a:rPr sz="1800" dirty="0">
                <a:solidFill>
                  <a:srgbClr val="000000"/>
                </a:solidFill>
                <a:latin typeface="MIRJHJ+MicrosoftYaHei"/>
                <a:cs typeface="MIRJHJ+MicrosoftYaHei"/>
              </a:rPr>
              <a:t>技术维护、</a:t>
            </a:r>
            <a:r>
              <a:rPr sz="1800" dirty="0">
                <a:solidFill>
                  <a:srgbClr val="000000"/>
                </a:solidFill>
                <a:latin typeface="IIWTNT+MicrosoftYaHei"/>
                <a:cs typeface="IIWTNT+MicrosoftYaHei"/>
              </a:rPr>
              <a:t>20%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85516" y="3740329"/>
            <a:ext cx="1257300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375"/>
              </a:lnSpc>
              <a:spcBef>
                <a:spcPct val="0"/>
              </a:spcBef>
              <a:spcAft>
                <a:spcPct val="0"/>
              </a:spcAft>
            </a:pPr>
            <a:r>
              <a:rPr sz="1800" dirty="0" err="1">
                <a:solidFill>
                  <a:srgbClr val="000000"/>
                </a:solidFill>
                <a:latin typeface="MIRJHJ+MicrosoftYaHei"/>
                <a:cs typeface="MIRJHJ+MicrosoftYaHei"/>
              </a:rPr>
              <a:t>客户服务</a:t>
            </a:r>
            <a:endParaRPr sz="1800" dirty="0">
              <a:solidFill>
                <a:srgbClr val="000000"/>
              </a:solidFill>
              <a:latin typeface="MIRJHJ+MicrosoftYaHei"/>
              <a:cs typeface="MIRJHJ+MicrosoftYaHei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635" y="1621098"/>
            <a:ext cx="7013904" cy="1719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6338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39425D"/>
                </a:solidFill>
                <a:latin typeface="CQHEDD+MicrosoftYaHei-Bold"/>
                <a:cs typeface="CQHEDD+MicrosoftYaHei-Bold"/>
              </a:rPr>
              <a:t>骏烜网络科技有限公司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41752" y="2374331"/>
            <a:ext cx="5128107" cy="114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212"/>
              </a:lnSpc>
              <a:spcBef>
                <a:spcPct val="0"/>
              </a:spcBef>
              <a:spcAft>
                <a:spcPct val="0"/>
              </a:spcAft>
            </a:pPr>
            <a:r>
              <a:rPr sz="3200" b="1">
                <a:solidFill>
                  <a:srgbClr val="39425D"/>
                </a:solidFill>
                <a:latin typeface="CQHEDD+MicrosoftYaHei-Bold"/>
                <a:cs typeface="CQHEDD+MicrosoftYaHei-Bold"/>
              </a:rPr>
              <a:t>小蜜柚教育信息交互平台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24097" y="3639547"/>
            <a:ext cx="3431889" cy="1019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629"/>
              </a:lnSpc>
              <a:spcBef>
                <a:spcPct val="0"/>
              </a:spcBef>
              <a:spcAft>
                <a:spcPct val="0"/>
              </a:spcAft>
            </a:pPr>
            <a:r>
              <a:rPr sz="2000" b="1" dirty="0" err="1">
                <a:solidFill>
                  <a:srgbClr val="000000"/>
                </a:solidFill>
                <a:latin typeface="CQHEDD+MicrosoftYaHei-Bold"/>
                <a:cs typeface="CQHEDD+MicrosoftYaHei-Bold"/>
              </a:rPr>
              <a:t>融资对接联系人：杨骏慧</a:t>
            </a:r>
            <a:endParaRPr sz="2000" b="1" dirty="0">
              <a:solidFill>
                <a:srgbClr val="000000"/>
              </a:solidFill>
              <a:latin typeface="CQHEDD+MicrosoftYaHei-Bold"/>
              <a:cs typeface="CQHEDD+MicrosoftYaHei-Bold"/>
            </a:endParaRPr>
          </a:p>
          <a:p>
            <a:pPr marL="0" marR="0">
              <a:lnSpc>
                <a:spcPts val="2402"/>
              </a:lnSpc>
              <a:spcBef>
                <a:spcPct val="0"/>
              </a:spcBef>
              <a:spcAft>
                <a:spcPct val="0"/>
              </a:spcAft>
            </a:pPr>
            <a:r>
              <a:rPr sz="2000" b="1" dirty="0">
                <a:solidFill>
                  <a:srgbClr val="000000"/>
                </a:solidFill>
                <a:latin typeface="CQHEDD+MicrosoftYaHei-Bold"/>
                <a:cs typeface="CQHEDD+MicrosoftYaHei-Bold"/>
              </a:rPr>
              <a:t>联系电话：</a:t>
            </a:r>
            <a:r>
              <a:rPr sz="2000" b="1" dirty="0">
                <a:solidFill>
                  <a:srgbClr val="000000"/>
                </a:solidFill>
                <a:latin typeface="KVUFGT+MicrosoftYaHei-Bold"/>
                <a:cs typeface="KVUFGT+MicrosoftYaHei-Bold"/>
              </a:rPr>
              <a:t>13913784320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47741" y="1944561"/>
            <a:ext cx="4311090" cy="193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6233"/>
              </a:lnSpc>
              <a:spcBef>
                <a:spcPct val="0"/>
              </a:spcBef>
              <a:spcAft>
                <a:spcPct val="0"/>
              </a:spcAft>
            </a:pPr>
            <a:r>
              <a:rPr sz="6000" spc="314">
                <a:solidFill>
                  <a:srgbClr val="39425D"/>
                </a:solidFill>
                <a:latin typeface="OWCSCP+1"/>
                <a:cs typeface="OWCSCP+1"/>
              </a:rPr>
              <a:t>谢谢欣赏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77466" y="910610"/>
            <a:ext cx="766260" cy="3607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917"/>
              </a:lnSpc>
              <a:spcBef>
                <a:spcPct val="0"/>
              </a:spcBef>
              <a:spcAft>
                <a:spcPct val="0"/>
              </a:spcAft>
            </a:pPr>
            <a:r>
              <a:rPr sz="2200" b="1" spc="14">
                <a:solidFill>
                  <a:srgbClr val="FFFFFF"/>
                </a:solidFill>
                <a:latin typeface="GQKHKV+MicrosoftYaHei-Bold"/>
                <a:cs typeface="GQKHKV+MicrosoftYaHei-Bold"/>
              </a:rPr>
              <a:t>01</a:t>
            </a:r>
          </a:p>
          <a:p>
            <a:pPr marL="0" marR="0">
              <a:lnSpc>
                <a:spcPts val="2914"/>
              </a:lnSpc>
              <a:spcBef>
                <a:spcPts val="19278"/>
              </a:spcBef>
              <a:spcAft>
                <a:spcPct val="0"/>
              </a:spcAft>
            </a:pPr>
            <a:r>
              <a:rPr sz="2200" b="1" spc="14">
                <a:solidFill>
                  <a:srgbClr val="FFFFFF"/>
                </a:solidFill>
                <a:latin typeface="GQKHKV+MicrosoftYaHei-Bold"/>
                <a:cs typeface="GQKHKV+MicrosoftYaHei-Bold"/>
              </a:rPr>
              <a:t>04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2450" y="911747"/>
            <a:ext cx="1260729" cy="560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2A465C"/>
                </a:solidFill>
                <a:latin typeface="VCTEKM+MicrosoftYaHei-Bold"/>
                <a:cs typeface="VCTEKM+MicrosoftYaHei-Bold"/>
              </a:rPr>
              <a:t>公司基本概况</a:t>
            </a:r>
          </a:p>
          <a:p>
            <a:pPr marL="46354" marR="0">
              <a:lnSpc>
                <a:spcPts val="921"/>
              </a:lnSpc>
              <a:spcBef>
                <a:spcPts val="261"/>
              </a:spcBef>
              <a:spcAft>
                <a:spcPct val="0"/>
              </a:spcAft>
            </a:pP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Company</a:t>
            </a:r>
            <a:r>
              <a:rPr sz="700" spc="31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overview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06014" y="1722013"/>
            <a:ext cx="765955" cy="1935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917"/>
              </a:lnSpc>
              <a:spcBef>
                <a:spcPct val="0"/>
              </a:spcBef>
              <a:spcAft>
                <a:spcPct val="0"/>
              </a:spcAft>
            </a:pPr>
            <a:r>
              <a:rPr sz="2200" b="1" spc="10">
                <a:solidFill>
                  <a:srgbClr val="FFFFFF"/>
                </a:solidFill>
                <a:latin typeface="GQKHKV+MicrosoftYaHei-Bold"/>
                <a:cs typeface="GQKHKV+MicrosoftYaHei-Bold"/>
              </a:rPr>
              <a:t>02</a:t>
            </a:r>
          </a:p>
          <a:p>
            <a:pPr marL="0" marR="0">
              <a:lnSpc>
                <a:spcPts val="2917"/>
              </a:lnSpc>
              <a:spcBef>
                <a:spcPts val="6103"/>
              </a:spcBef>
              <a:spcAft>
                <a:spcPct val="0"/>
              </a:spcAft>
            </a:pPr>
            <a:r>
              <a:rPr sz="2200" b="1" spc="10">
                <a:solidFill>
                  <a:srgbClr val="FFFFFF"/>
                </a:solidFill>
                <a:latin typeface="GQKHKV+MicrosoftYaHei-Bold"/>
                <a:cs typeface="GQKHKV+MicrosoftYaHei-Bold"/>
              </a:rPr>
              <a:t>03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25189" y="1756678"/>
            <a:ext cx="1327404" cy="500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838383"/>
                </a:solidFill>
                <a:latin typeface="VCTEKM+MicrosoftYaHei-Bold"/>
                <a:cs typeface="VCTEKM+MicrosoftYaHei-Bold"/>
              </a:rPr>
              <a:t>团队建设情况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31869" y="2034864"/>
            <a:ext cx="763853" cy="25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918"/>
              </a:lnSpc>
              <a:spcBef>
                <a:spcPct val="0"/>
              </a:spcBef>
              <a:spcAft>
                <a:spcPct val="0"/>
              </a:spcAft>
            </a:pP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Team</a:t>
            </a:r>
            <a:r>
              <a:rPr sz="700" spc="31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situation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1764" y="2105334"/>
            <a:ext cx="1513941" cy="1219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501"/>
              </a:lnSpc>
              <a:spcBef>
                <a:spcPct val="0"/>
              </a:spcBef>
              <a:spcAft>
                <a:spcPct val="0"/>
              </a:spcAft>
            </a:pPr>
            <a:r>
              <a:rPr sz="3400">
                <a:solidFill>
                  <a:srgbClr val="595959"/>
                </a:solidFill>
                <a:latin typeface="WGQLPH+MicrosoftYaHei"/>
                <a:cs typeface="WGQLPH+MicrosoftYaHei"/>
              </a:rPr>
              <a:t>目录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9676" y="2704573"/>
            <a:ext cx="964331" cy="394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45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595959"/>
                </a:solidFill>
                <a:latin typeface="JJCLGC+MicrosoftYaHei"/>
                <a:cs typeface="JJCLGC+MicrosoftYaHei"/>
              </a:rPr>
              <a:t>CONTENTS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84929" y="2933460"/>
            <a:ext cx="1857755" cy="500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2A465C"/>
                </a:solidFill>
                <a:latin typeface="VCTEKM+MicrosoftYaHei-Bold"/>
                <a:cs typeface="VCTEKM+MicrosoftYaHei-Bold"/>
              </a:rPr>
              <a:t>核心产品及行业情况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808476" y="3211392"/>
            <a:ext cx="2115357" cy="25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918"/>
              </a:lnSpc>
              <a:spcBef>
                <a:spcPct val="0"/>
              </a:spcBef>
              <a:spcAft>
                <a:spcPct val="0"/>
              </a:spcAft>
            </a:pP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core</a:t>
            </a:r>
            <a:r>
              <a:rPr sz="700" spc="23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production</a:t>
            </a:r>
            <a:r>
              <a:rPr sz="700" spc="14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info</a:t>
            </a:r>
            <a:r>
              <a:rPr sz="700" spc="17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and</a:t>
            </a:r>
            <a:r>
              <a:rPr sz="700" spc="17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industry</a:t>
            </a:r>
            <a:r>
              <a:rPr sz="700" spc="20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situation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103117" y="3774429"/>
            <a:ext cx="1506016" cy="500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838383"/>
                </a:solidFill>
                <a:latin typeface="VCTEKM+MicrosoftYaHei-Bold"/>
                <a:cs typeface="VCTEKM+MicrosoftYaHei-Bold"/>
              </a:rPr>
              <a:t>财务及融资计划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226561" y="4059676"/>
            <a:ext cx="761128" cy="25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918"/>
              </a:lnSpc>
              <a:spcBef>
                <a:spcPct val="0"/>
              </a:spcBef>
              <a:spcAft>
                <a:spcPct val="0"/>
              </a:spcAft>
            </a:pP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Financing</a:t>
            </a:r>
            <a:r>
              <a:rPr sz="700" spc="44">
                <a:solidFill>
                  <a:srgbClr val="000000"/>
                </a:solidFill>
                <a:latin typeface="JJCLGC+MicrosoftYaHei"/>
                <a:cs typeface="JJCLGC+MicrosoftYaHei"/>
              </a:rPr>
              <a:t> </a:t>
            </a:r>
            <a:r>
              <a:rPr sz="700">
                <a:solidFill>
                  <a:srgbClr val="000000"/>
                </a:solidFill>
                <a:latin typeface="JJCLGC+MicrosoftYaHei"/>
                <a:cs typeface="JJCLGC+MicrosoftYaHei"/>
              </a:rPr>
              <a:t>plan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2482" y="1851949"/>
            <a:ext cx="2515819" cy="128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754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000000"/>
                </a:solidFill>
                <a:latin typeface="NPKKWC+MicrosoftYaHei"/>
                <a:cs typeface="NPKKWC+MicrosoftYaHei"/>
              </a:rPr>
              <a:t>第一部分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03853" y="2762380"/>
            <a:ext cx="1531925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spc="10">
                <a:solidFill>
                  <a:srgbClr val="595959"/>
                </a:solidFill>
                <a:latin typeface="NPKKWC+MicrosoftYaHei"/>
                <a:cs typeface="NPKKWC+MicrosoftYaHei"/>
              </a:rPr>
              <a:t>公司基本概况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8095" y="730458"/>
            <a:ext cx="1930721" cy="37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93"/>
              </a:lnSpc>
              <a:spcBef>
                <a:spcPct val="0"/>
              </a:spcBef>
              <a:spcAft>
                <a:spcPct val="0"/>
              </a:spcAft>
            </a:pPr>
            <a:r>
              <a:rPr sz="1050">
                <a:solidFill>
                  <a:srgbClr val="404040"/>
                </a:solidFill>
                <a:latin typeface="JSFCOU+MicrosoftYaHei"/>
                <a:cs typeface="JSFCOU+MicrosoftYaHei"/>
              </a:rPr>
              <a:t>公司成立时间：</a:t>
            </a:r>
            <a:r>
              <a:rPr sz="1050">
                <a:solidFill>
                  <a:srgbClr val="404040"/>
                </a:solidFill>
                <a:latin typeface="BNNCWN+MicrosoftYaHei"/>
                <a:cs typeface="BNNCWN+MicrosoftYaHei"/>
              </a:rPr>
              <a:t>2017</a:t>
            </a:r>
            <a:r>
              <a:rPr sz="1050">
                <a:solidFill>
                  <a:srgbClr val="404040"/>
                </a:solidFill>
                <a:latin typeface="JSFCOU+MicrosoftYaHei"/>
                <a:cs typeface="JSFCOU+MicrosoftYaHei"/>
              </a:rPr>
              <a:t>年</a:t>
            </a:r>
            <a:r>
              <a:rPr sz="1050">
                <a:solidFill>
                  <a:srgbClr val="404040"/>
                </a:solidFill>
                <a:latin typeface="BNNCWN+MicrosoftYaHei"/>
                <a:cs typeface="BNNCWN+MicrosoftYaHei"/>
              </a:rPr>
              <a:t>12</a:t>
            </a:r>
            <a:r>
              <a:rPr sz="1050">
                <a:solidFill>
                  <a:srgbClr val="404040"/>
                </a:solidFill>
                <a:latin typeface="JSFCOU+MicrosoftYaHei"/>
                <a:cs typeface="JSFCOU+MicrosoftYaHei"/>
              </a:rPr>
              <a:t>月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4679" y="2382264"/>
            <a:ext cx="1189482" cy="60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248"/>
              </a:lnSpc>
              <a:spcBef>
                <a:spcPct val="0"/>
              </a:spcBef>
              <a:spcAft>
                <a:spcPct val="0"/>
              </a:spcAft>
            </a:pPr>
            <a:r>
              <a:rPr sz="1700">
                <a:solidFill>
                  <a:srgbClr val="FFFFFF"/>
                </a:solidFill>
                <a:latin typeface="JSFCOU+MicrosoftYaHei"/>
                <a:cs typeface="JSFCOU+MicrosoftYaHei"/>
              </a:rPr>
              <a:t>注册资本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04133" y="2382264"/>
            <a:ext cx="1190396" cy="60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248"/>
              </a:lnSpc>
              <a:spcBef>
                <a:spcPct val="0"/>
              </a:spcBef>
              <a:spcAft>
                <a:spcPct val="0"/>
              </a:spcAft>
            </a:pPr>
            <a:r>
              <a:rPr sz="1700">
                <a:solidFill>
                  <a:srgbClr val="FFFFFF"/>
                </a:solidFill>
                <a:latin typeface="JSFCOU+MicrosoftYaHei"/>
                <a:cs typeface="JSFCOU+MicrosoftYaHei"/>
              </a:rPr>
              <a:t>公司团队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79440" y="2382264"/>
            <a:ext cx="1189482" cy="60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248"/>
              </a:lnSpc>
              <a:spcBef>
                <a:spcPct val="0"/>
              </a:spcBef>
              <a:spcAft>
                <a:spcPct val="0"/>
              </a:spcAft>
            </a:pPr>
            <a:r>
              <a:rPr sz="1700">
                <a:solidFill>
                  <a:srgbClr val="FFFFFF"/>
                </a:solidFill>
                <a:latin typeface="JSFCOU+MicrosoftYaHei"/>
                <a:cs typeface="JSFCOU+MicrosoftYaHei"/>
              </a:rPr>
              <a:t>服务领域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65161" y="2382264"/>
            <a:ext cx="1189482" cy="60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248"/>
              </a:lnSpc>
              <a:spcBef>
                <a:spcPct val="0"/>
              </a:spcBef>
              <a:spcAft>
                <a:spcPct val="0"/>
              </a:spcAft>
            </a:pPr>
            <a:r>
              <a:rPr sz="1700">
                <a:solidFill>
                  <a:srgbClr val="FFFFFF"/>
                </a:solidFill>
                <a:latin typeface="JSFCOU+MicrosoftYaHei"/>
                <a:cs typeface="JSFCOU+MicrosoftYaHei"/>
              </a:rPr>
              <a:t>公司产品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4808" y="2918748"/>
            <a:ext cx="1143000" cy="429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JBDJQL+MicrosoftYaHei-Bold"/>
                <a:cs typeface="JBDJQL+MicrosoftYaHei-Bold"/>
              </a:rPr>
              <a:t>公司注册资本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20466" y="2918748"/>
            <a:ext cx="839114" cy="429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JBDJQL+MicrosoftYaHei-Bold"/>
                <a:cs typeface="JBDJQL+MicrosoftYaHei-Bold"/>
              </a:rPr>
              <a:t>现有员工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51754" y="2918748"/>
            <a:ext cx="1143000" cy="429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JBDJQL+MicrosoftYaHei-Bold"/>
                <a:cs typeface="JBDJQL+MicrosoftYaHei-Bold"/>
              </a:rPr>
              <a:t>主要服务领域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87717" y="2918748"/>
            <a:ext cx="838200" cy="429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JBDJQL+MicrosoftYaHei-Bold"/>
                <a:cs typeface="JBDJQL+MicrosoftYaHei-Bold"/>
              </a:rPr>
              <a:t>主要产品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51280" y="3238920"/>
            <a:ext cx="1193139" cy="3950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JSFCOU+MicrosoftYaHei"/>
                <a:cs typeface="JSFCOU+MicrosoftYaHei"/>
              </a:rPr>
              <a:t>叁佰万元人名币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51657" y="3222372"/>
            <a:ext cx="1566307" cy="289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203"/>
              </a:lnSpc>
              <a:spcBef>
                <a:spcPct val="0"/>
              </a:spcBef>
              <a:spcAft>
                <a:spcPct val="0"/>
              </a:spcAft>
            </a:pPr>
            <a:r>
              <a:rPr sz="900" spc="12" dirty="0">
                <a:solidFill>
                  <a:srgbClr val="000000"/>
                </a:solidFill>
                <a:latin typeface="JSFCOU+MicrosoftYaHei"/>
                <a:cs typeface="JSFCOU+MicrosoftYaHei"/>
              </a:rPr>
              <a:t>公司现有员工</a:t>
            </a:r>
            <a:r>
              <a:rPr sz="900" dirty="0">
                <a:solidFill>
                  <a:srgbClr val="000000"/>
                </a:solidFill>
                <a:latin typeface="BNNCWN+MicrosoftYaHei"/>
                <a:cs typeface="BNNCWN+MicrosoftYaHei"/>
              </a:rPr>
              <a:t>13</a:t>
            </a:r>
            <a:r>
              <a:rPr sz="900" dirty="0">
                <a:solidFill>
                  <a:srgbClr val="000000"/>
                </a:solidFill>
                <a:latin typeface="JSFCOU+MicrosoftYaHei"/>
                <a:cs typeface="JSFCOU+MicrosoftYaHei"/>
              </a:rPr>
              <a:t>人（技术</a:t>
            </a:r>
            <a:r>
              <a:rPr sz="900" dirty="0">
                <a:solidFill>
                  <a:srgbClr val="000000"/>
                </a:solidFill>
                <a:latin typeface="BNNCWN+MicrosoftYaHei"/>
                <a:cs typeface="BNNCWN+MicrosoftYaHei"/>
              </a:rPr>
              <a:t>5</a:t>
            </a:r>
          </a:p>
          <a:p>
            <a:pPr marL="30480" marR="0">
              <a:lnSpc>
                <a:spcPts val="1082"/>
              </a:lnSpc>
              <a:spcBef>
                <a:spcPct val="0"/>
              </a:spcBef>
              <a:spcAft>
                <a:spcPct val="0"/>
              </a:spcAft>
            </a:pPr>
            <a:r>
              <a:rPr sz="900" spc="12" dirty="0">
                <a:solidFill>
                  <a:srgbClr val="000000"/>
                </a:solidFill>
                <a:latin typeface="JSFCOU+MicrosoftYaHei"/>
                <a:cs typeface="JSFCOU+MicrosoftYaHei"/>
              </a:rPr>
              <a:t>人，市场</a:t>
            </a:r>
            <a:r>
              <a:rPr lang="en-US" altLang="zh-CN" sz="900" spc="12" dirty="0">
                <a:solidFill>
                  <a:srgbClr val="000000"/>
                </a:solidFill>
                <a:latin typeface="BNNCWN+MicrosoftYaHei"/>
                <a:cs typeface="JSFCOU+MicrosoftYaHei"/>
              </a:rPr>
              <a:t>4</a:t>
            </a:r>
            <a:r>
              <a:rPr sz="900" dirty="0">
                <a:solidFill>
                  <a:srgbClr val="000000"/>
                </a:solidFill>
                <a:latin typeface="JSFCOU+MicrosoftYaHei"/>
                <a:cs typeface="JSFCOU+MicrosoftYaHei"/>
              </a:rPr>
              <a:t>人，</a:t>
            </a:r>
            <a:r>
              <a:rPr lang="zh-CN" altLang="en-US" sz="900" dirty="0">
                <a:solidFill>
                  <a:srgbClr val="000000"/>
                </a:solidFill>
                <a:latin typeface="JSFCOU+MicrosoftYaHei"/>
                <a:cs typeface="JSFCOU+MicrosoftYaHei"/>
              </a:rPr>
              <a:t>运营团队</a:t>
            </a:r>
            <a:r>
              <a:rPr lang="en-US" altLang="zh-CN" sz="900" dirty="0">
                <a:solidFill>
                  <a:srgbClr val="000000"/>
                </a:solidFill>
                <a:latin typeface="BNNCWN+MicrosoftYaHei"/>
                <a:cs typeface="JSFCOU+MicrosoftYaHei"/>
              </a:rPr>
              <a:t>4</a:t>
            </a:r>
            <a:r>
              <a:rPr sz="900" spc="-11" dirty="0">
                <a:solidFill>
                  <a:srgbClr val="000000"/>
                </a:solidFill>
                <a:latin typeface="JSFCOU+MicrosoftYaHei"/>
                <a:cs typeface="JSFCOU+MicrosoftYaHei"/>
              </a:rPr>
              <a:t>人）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974971" y="3222372"/>
            <a:ext cx="1465173" cy="461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203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SFCOU+MicrosoftYaHei"/>
                <a:cs typeface="JSFCOU+MicrosoftYaHei"/>
              </a:rPr>
              <a:t>教育行业的数据处理，资</a:t>
            </a:r>
          </a:p>
          <a:p>
            <a:pPr marL="170688" marR="0">
              <a:lnSpc>
                <a:spcPts val="1082"/>
              </a:lnSpc>
              <a:spcBef>
                <a:spcPct val="0"/>
              </a:spcBef>
              <a:spcAft>
                <a:spcPct val="0"/>
              </a:spcAft>
            </a:pPr>
            <a:r>
              <a:rPr sz="900" spc="11">
                <a:solidFill>
                  <a:srgbClr val="000000"/>
                </a:solidFill>
                <a:latin typeface="JSFCOU+MicrosoftYaHei"/>
                <a:cs typeface="JSFCOU+MicrosoftYaHei"/>
              </a:rPr>
              <a:t>源整合与信息共享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058279" y="3225419"/>
            <a:ext cx="1465173" cy="324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203"/>
              </a:lnSpc>
              <a:spcBef>
                <a:spcPct val="0"/>
              </a:spcBef>
              <a:spcAft>
                <a:spcPct val="0"/>
              </a:spcAft>
            </a:pPr>
            <a:r>
              <a:rPr sz="900" spc="10">
                <a:solidFill>
                  <a:srgbClr val="000000"/>
                </a:solidFill>
                <a:latin typeface="JSFCOU+MicrosoftYaHei"/>
                <a:cs typeface="JSFCOU+MicrosoftYaHei"/>
              </a:rPr>
              <a:t>小蜜柚教育信息交互平台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2482" y="1851949"/>
            <a:ext cx="2515819" cy="128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754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000000"/>
                </a:solidFill>
                <a:latin typeface="MNANSM+MicrosoftYaHei"/>
                <a:cs typeface="MNANSM+MicrosoftYaHei"/>
              </a:rPr>
              <a:t>第二部分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03853" y="2762380"/>
            <a:ext cx="1531925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spc="10">
                <a:solidFill>
                  <a:srgbClr val="595959"/>
                </a:solidFill>
                <a:latin typeface="MNANSM+MicrosoftYaHei"/>
                <a:cs typeface="MNANSM+MicrosoftYaHei"/>
              </a:rPr>
              <a:t>团队建设情况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531924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团队建设情况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79317" y="1231897"/>
            <a:ext cx="609600" cy="431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b="1" spc="-12">
                <a:solidFill>
                  <a:srgbClr val="002C42"/>
                </a:solidFill>
                <a:latin typeface="UEHCQQ+MicrosoftYaHei-Bold"/>
                <a:cs typeface="UEHCQQ+MicrosoftYaHei-Bold"/>
              </a:rPr>
              <a:t>01</a:t>
            </a:r>
            <a:r>
              <a:rPr sz="800" b="1" spc="25">
                <a:solidFill>
                  <a:srgbClr val="002C42"/>
                </a:solidFill>
                <a:latin typeface="UEHCQQ+MicrosoftYaHei-Bold"/>
                <a:cs typeface="UEHCQQ+MicrosoftYaHei-Bold"/>
              </a:rPr>
              <a:t> </a:t>
            </a: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李琳菲</a:t>
            </a:r>
          </a:p>
          <a:p>
            <a:pPr marL="42672" marR="0">
              <a:lnSpc>
                <a:spcPts val="1045"/>
              </a:lnSpc>
              <a:spcBef>
                <a:spcPts val="156"/>
              </a:spcBef>
              <a:spcAft>
                <a:spcPct val="0"/>
              </a:spcAft>
            </a:pP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技术总监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96151" y="1217673"/>
            <a:ext cx="609600" cy="455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b="1" spc="-12">
                <a:solidFill>
                  <a:srgbClr val="002C42"/>
                </a:solidFill>
                <a:latin typeface="UEHCQQ+MicrosoftYaHei-Bold"/>
                <a:cs typeface="UEHCQQ+MicrosoftYaHei-Bold"/>
              </a:rPr>
              <a:t>03</a:t>
            </a:r>
            <a:r>
              <a:rPr sz="800" b="1" spc="25">
                <a:solidFill>
                  <a:srgbClr val="002C42"/>
                </a:solidFill>
                <a:latin typeface="UEHCQQ+MicrosoftYaHei-Bold"/>
                <a:cs typeface="UEHCQQ+MicrosoftYaHei-Bold"/>
              </a:rPr>
              <a:t> </a:t>
            </a: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张烜桂</a:t>
            </a:r>
          </a:p>
          <a:p>
            <a:pPr marL="27431" marR="0">
              <a:lnSpc>
                <a:spcPts val="1045"/>
              </a:lnSpc>
              <a:spcBef>
                <a:spcPts val="348"/>
              </a:spcBef>
              <a:spcAft>
                <a:spcPct val="0"/>
              </a:spcAft>
            </a:pP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人力总监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24911" y="1524505"/>
            <a:ext cx="1580685" cy="1017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0">
                <a:solidFill>
                  <a:srgbClr val="000000"/>
                </a:solidFill>
                <a:latin typeface="OCWWUU+MicrosoftYaHei"/>
                <a:cs typeface="OCWWUU+MicrosoftYaHei"/>
              </a:rPr>
              <a:t>-6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年信息系统、数据挖掘、资</a:t>
            </a:r>
          </a:p>
          <a:p>
            <a:pPr marL="0" marR="0">
              <a:lnSpc>
                <a:spcPts val="1045"/>
              </a:lnSpc>
              <a:spcBef>
                <a:spcPts val="159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源检索优化工作经验</a:t>
            </a:r>
          </a:p>
          <a:p>
            <a:pPr marL="0" marR="0">
              <a:lnSpc>
                <a:spcPts val="1045"/>
              </a:lnSpc>
              <a:spcBef>
                <a:spcPts val="156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OCWWUU+MicrosoftYaHei"/>
                <a:cs typeface="OCWWUU+MicrosoftYaHei"/>
              </a:rPr>
              <a:t>.</a:t>
            </a:r>
            <a:r>
              <a:rPr sz="800" spc="40">
                <a:solidFill>
                  <a:srgbClr val="002C42"/>
                </a:solidFill>
                <a:latin typeface="Times New Roman"/>
                <a:cs typeface="Times New Roman"/>
              </a:rPr>
              <a:t> </a:t>
            </a: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-8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年信息系统的研究、设计、</a:t>
            </a:r>
          </a:p>
          <a:p>
            <a:pPr marL="0" marR="0">
              <a:lnSpc>
                <a:spcPts val="1045"/>
              </a:lnSpc>
              <a:spcBef>
                <a:spcPts val="106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制造、应用和开发</a:t>
            </a:r>
          </a:p>
          <a:p>
            <a:pPr marL="0" marR="0">
              <a:lnSpc>
                <a:spcPts val="1048"/>
              </a:lnSpc>
              <a:spcBef>
                <a:spcPts val="15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CWWUU+MicrosoftYaHei"/>
                <a:cs typeface="OCWWUU+MicrosoftYaHei"/>
              </a:rPr>
              <a:t>-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先后参与了多个航天预研项目</a:t>
            </a:r>
          </a:p>
          <a:p>
            <a:pPr marL="0" marR="0">
              <a:lnSpc>
                <a:spcPts val="1045"/>
              </a:lnSpc>
              <a:spcBef>
                <a:spcPts val="10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的设计和信息系统研究工作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341617" y="1559049"/>
            <a:ext cx="1505933" cy="626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-8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年课外培训辅导经验</a:t>
            </a:r>
          </a:p>
          <a:p>
            <a:pPr marL="0" marR="0">
              <a:lnSpc>
                <a:spcPts val="1045"/>
              </a:lnSpc>
              <a:spcBef>
                <a:spcPts val="35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-6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年培训行业公共关系与人力</a:t>
            </a:r>
          </a:p>
          <a:p>
            <a:pPr marL="0" marR="0">
              <a:lnSpc>
                <a:spcPts val="1045"/>
              </a:lnSpc>
              <a:spcBef>
                <a:spcPts val="29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资源管理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41617" y="2071367"/>
            <a:ext cx="1160155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-4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年中德交流项目策划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21053" y="2262686"/>
            <a:ext cx="341771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spc="14">
                <a:solidFill>
                  <a:srgbClr val="FFFFFF"/>
                </a:solidFill>
                <a:latin typeface="OCWWUU+MicrosoftYaHei"/>
                <a:cs typeface="OCWWUU+MicrosoftYaHei"/>
              </a:rPr>
              <a:t>01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44160" y="2281609"/>
            <a:ext cx="341771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spc="14">
                <a:solidFill>
                  <a:srgbClr val="FFFFFF"/>
                </a:solidFill>
                <a:latin typeface="OCWWUU+MicrosoftYaHei"/>
                <a:cs typeface="OCWWUU+MicrosoftYaHei"/>
              </a:rPr>
              <a:t>03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259201" y="2604062"/>
            <a:ext cx="341771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spc="14">
                <a:solidFill>
                  <a:srgbClr val="FFFFFF"/>
                </a:solidFill>
                <a:latin typeface="OCWWUU+MicrosoftYaHei"/>
                <a:cs typeface="OCWWUU+MicrosoftYaHei"/>
              </a:rPr>
              <a:t>02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25995" y="2605645"/>
            <a:ext cx="341951" cy="359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3"/>
              </a:lnSpc>
              <a:spcBef>
                <a:spcPct val="0"/>
              </a:spcBef>
              <a:spcAft>
                <a:spcPct val="0"/>
              </a:spcAft>
            </a:pPr>
            <a:r>
              <a:rPr sz="1000" spc="14">
                <a:solidFill>
                  <a:srgbClr val="FFFFFF"/>
                </a:solidFill>
                <a:latin typeface="OCWWUU+MicrosoftYaHei"/>
                <a:cs typeface="OCWWUU+MicrosoftYaHei"/>
              </a:rPr>
              <a:t>04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020189" y="2718178"/>
            <a:ext cx="609980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b="1" spc="-10">
                <a:solidFill>
                  <a:srgbClr val="002C42"/>
                </a:solidFill>
                <a:latin typeface="UEHCQQ+MicrosoftYaHei-Bold"/>
                <a:cs typeface="UEHCQQ+MicrosoftYaHei-Bold"/>
              </a:rPr>
              <a:t>02</a:t>
            </a:r>
            <a:r>
              <a:rPr sz="800" b="1" spc="23">
                <a:solidFill>
                  <a:srgbClr val="002C42"/>
                </a:solidFill>
                <a:latin typeface="UEHCQQ+MicrosoftYaHei-Bold"/>
                <a:cs typeface="UEHCQQ+MicrosoftYaHei-Bold"/>
              </a:rPr>
              <a:t> </a:t>
            </a: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杨骏慧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847334" y="2718178"/>
            <a:ext cx="554736" cy="455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24383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b="1" spc="-10">
                <a:solidFill>
                  <a:srgbClr val="002C42"/>
                </a:solidFill>
                <a:latin typeface="UEHCQQ+MicrosoftYaHei-Bold"/>
                <a:cs typeface="UEHCQQ+MicrosoftYaHei-Bold"/>
              </a:rPr>
              <a:t>04</a:t>
            </a:r>
            <a:r>
              <a:rPr sz="800" b="1" spc="23">
                <a:solidFill>
                  <a:srgbClr val="002C42"/>
                </a:solidFill>
                <a:latin typeface="UEHCQQ+MicrosoftYaHei-Bold"/>
                <a:cs typeface="UEHCQQ+MicrosoftYaHei-Bold"/>
              </a:rPr>
              <a:t> </a:t>
            </a: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柳子</a:t>
            </a:r>
          </a:p>
          <a:p>
            <a:pPr marL="0" marR="0">
              <a:lnSpc>
                <a:spcPts val="1045"/>
              </a:lnSpc>
              <a:spcBef>
                <a:spcPts val="348"/>
              </a:spcBef>
              <a:spcAft>
                <a:spcPct val="0"/>
              </a:spcAft>
            </a:pP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市场总监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98269" y="2888866"/>
            <a:ext cx="856487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b="1">
                <a:solidFill>
                  <a:srgbClr val="002C42"/>
                </a:solidFill>
                <a:latin typeface="JOUERL+MicrosoftYaHei-Bold"/>
                <a:cs typeface="JOUERL+MicrosoftYaHei-Bold"/>
              </a:rPr>
              <a:t>项目及财务总监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66036" y="3050664"/>
            <a:ext cx="1458601" cy="76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-10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年私立培训学校管理经验</a:t>
            </a:r>
          </a:p>
          <a:p>
            <a:pPr marL="0" marR="0">
              <a:lnSpc>
                <a:spcPts val="1045"/>
              </a:lnSpc>
              <a:spcBef>
                <a:spcPts val="276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-12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年课外培训辅导经验</a:t>
            </a:r>
          </a:p>
          <a:p>
            <a:pPr marL="0" marR="0">
              <a:lnSpc>
                <a:spcPts val="1045"/>
              </a:lnSpc>
              <a:spcBef>
                <a:spcPts val="276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-15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年教育培训行业公共关系</a:t>
            </a:r>
          </a:p>
          <a:p>
            <a:pPr marL="0" marR="0">
              <a:lnSpc>
                <a:spcPts val="1048"/>
              </a:lnSpc>
              <a:spcBef>
                <a:spcPts val="273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与财务管理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65750" y="3059808"/>
            <a:ext cx="958987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-5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年协会管理经验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365750" y="3230496"/>
            <a:ext cx="1555256" cy="455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0">
                <a:solidFill>
                  <a:srgbClr val="000000"/>
                </a:solidFill>
                <a:latin typeface="OCWWUU+MicrosoftYaHei"/>
                <a:cs typeface="OCWWUU+MicrosoftYaHei"/>
              </a:rPr>
              <a:t>-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创立并运营在德留学生网络服</a:t>
            </a:r>
          </a:p>
          <a:p>
            <a:pPr marL="0" marR="0">
              <a:lnSpc>
                <a:spcPts val="1045"/>
              </a:lnSpc>
              <a:spcBef>
                <a:spcPts val="34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务平台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365750" y="3572253"/>
            <a:ext cx="1390261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1">
                <a:solidFill>
                  <a:srgbClr val="000000"/>
                </a:solidFill>
                <a:latin typeface="OCWWUU+MicrosoftYaHei"/>
                <a:cs typeface="OCWWUU+MicrosoftYaHei"/>
              </a:rPr>
              <a:t>-6</a:t>
            </a:r>
            <a:r>
              <a:rPr sz="800">
                <a:solidFill>
                  <a:srgbClr val="000000"/>
                </a:solidFill>
                <a:latin typeface="DBSLJG+MicrosoftYaHei"/>
                <a:cs typeface="DBSLJG+MicrosoftYaHei"/>
              </a:rPr>
              <a:t>年中德留学项目市场运营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2482" y="1851949"/>
            <a:ext cx="2515819" cy="128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4754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000000"/>
                </a:solidFill>
                <a:latin typeface="SUGNGT+MicrosoftYaHei"/>
                <a:cs typeface="SUGNGT+MicrosoftYaHei"/>
              </a:rPr>
              <a:t>第三部分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96004" y="2762380"/>
            <a:ext cx="2145487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595959"/>
                </a:solidFill>
                <a:latin typeface="SUGNGT+MicrosoftYaHei"/>
                <a:cs typeface="SUGNGT+MicrosoftYaHei"/>
              </a:rPr>
              <a:t>核心产品及行业情况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5630" y="311788"/>
            <a:ext cx="1531924" cy="574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2125"/>
              </a:lnSpc>
              <a:spcBef>
                <a:spcPct val="0"/>
              </a:spcBef>
              <a:spcAft>
                <a:spcPct val="0"/>
              </a:spcAft>
            </a:pPr>
            <a:r>
              <a:rPr sz="1600" b="1" dirty="0" err="1">
                <a:solidFill>
                  <a:srgbClr val="002C42"/>
                </a:solidFill>
                <a:latin typeface="KRAGJN+MicrosoftYaHei-Bold"/>
                <a:cs typeface="KRAGJN+MicrosoftYaHei-Bold"/>
              </a:rPr>
              <a:t>企业核心产品</a:t>
            </a:r>
            <a:endParaRPr sz="1600" b="1" dirty="0">
              <a:solidFill>
                <a:srgbClr val="002C42"/>
              </a:solidFill>
              <a:latin typeface="KRAGJN+MicrosoftYaHei-Bold"/>
              <a:cs typeface="KRAGJN+MicrosoftYaHei-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3427" y="1304304"/>
            <a:ext cx="1683410" cy="713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837"/>
              </a:lnSpc>
              <a:spcBef>
                <a:spcPct val="0"/>
              </a:spcBef>
              <a:spcAft>
                <a:spcPct val="0"/>
              </a:spcAft>
            </a:pPr>
            <a:r>
              <a:rPr sz="1400" b="1" dirty="0" err="1">
                <a:solidFill>
                  <a:srgbClr val="000000"/>
                </a:solidFill>
                <a:latin typeface="KRAGJN+MicrosoftYaHei-Bold"/>
                <a:cs typeface="KRAGJN+MicrosoftYaHei-Bold"/>
              </a:rPr>
              <a:t>小蜜柚</a:t>
            </a:r>
            <a:endParaRPr sz="1400" b="1" dirty="0">
              <a:solidFill>
                <a:srgbClr val="000000"/>
              </a:solidFill>
              <a:latin typeface="KRAGJN+MicrosoftYaHei-Bold"/>
              <a:cs typeface="KRAGJN+MicrosoftYaHei-Bold"/>
            </a:endParaRPr>
          </a:p>
          <a:p>
            <a:pPr marL="0" marR="0">
              <a:lnSpc>
                <a:spcPts val="1680"/>
              </a:lnSpc>
              <a:spcBef>
                <a:spcPct val="0"/>
              </a:spcBef>
              <a:spcAft>
                <a:spcPct val="0"/>
              </a:spcAft>
            </a:pPr>
            <a:r>
              <a:rPr sz="1400" b="1" dirty="0" err="1">
                <a:solidFill>
                  <a:srgbClr val="000000"/>
                </a:solidFill>
                <a:latin typeface="KRAGJN+MicrosoftYaHei-Bold"/>
                <a:cs typeface="KRAGJN+MicrosoftYaHei-Bold"/>
              </a:rPr>
              <a:t>教育信息交互平台</a:t>
            </a:r>
            <a:endParaRPr sz="1400" b="1" dirty="0">
              <a:solidFill>
                <a:srgbClr val="000000"/>
              </a:solidFill>
              <a:latin typeface="KRAGJN+MicrosoftYaHei-Bold"/>
              <a:cs typeface="KRAGJN+MicrosoftYaHei-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6386" y="2831245"/>
            <a:ext cx="3112078" cy="1642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268478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公司开发了</a:t>
            </a:r>
            <a:r>
              <a:rPr sz="1200" b="1" dirty="0" err="1">
                <a:solidFill>
                  <a:srgbClr val="000000"/>
                </a:solidFill>
                <a:latin typeface="KRAGJN+MicrosoftYaHei-Bold"/>
                <a:cs typeface="KRAGJN+MicrosoftYaHei-Bold"/>
              </a:rPr>
              <a:t>小蜜柚教育信息交互平台</a:t>
            </a: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，提</a:t>
            </a:r>
            <a:endParaRPr sz="1200" dirty="0">
              <a:solidFill>
                <a:srgbClr val="000000"/>
              </a:solidFill>
              <a:latin typeface="FVHWGA+MicrosoftYaHei"/>
              <a:cs typeface="FVHWGA+MicrosoftYaHei"/>
            </a:endParaRPr>
          </a:p>
          <a:p>
            <a:pPr marL="0" marR="0">
              <a:lnSpc>
                <a:spcPts val="1583"/>
              </a:lnSpc>
              <a:spcBef>
                <a:spcPts val="529"/>
              </a:spcBef>
              <a:spcAft>
                <a:spcPct val="0"/>
              </a:spcAft>
            </a:pP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供了一个基于公开、透明的评价体系的教育信</a:t>
            </a:r>
            <a:endParaRPr sz="1200" dirty="0">
              <a:solidFill>
                <a:srgbClr val="000000"/>
              </a:solidFill>
              <a:latin typeface="FVHWGA+MicrosoftYaHei"/>
              <a:cs typeface="FVHWGA+MicrosoftYaHei"/>
            </a:endParaRPr>
          </a:p>
          <a:p>
            <a:pPr marL="0" marR="0">
              <a:lnSpc>
                <a:spcPts val="1583"/>
              </a:lnSpc>
              <a:spcBef>
                <a:spcPts val="576"/>
              </a:spcBef>
              <a:spcAft>
                <a:spcPct val="0"/>
              </a:spcAft>
            </a:pPr>
            <a:r>
              <a:rPr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息</a:t>
            </a:r>
            <a:r>
              <a:rPr sz="1200" spc="6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0000"/>
                </a:solidFill>
                <a:latin typeface="TQLCFG+MicrosoftYaHei"/>
                <a:cs typeface="TQLCFG+MicrosoftYaHei"/>
              </a:rPr>
              <a:t>O2O</a:t>
            </a:r>
            <a:r>
              <a:rPr sz="1200" spc="-10" dirty="0">
                <a:solidFill>
                  <a:srgbClr val="000000"/>
                </a:solidFill>
                <a:latin typeface="TQLCFG+MicrosoftYaHei"/>
                <a:cs typeface="TQLCFG+MicrosoftYaHei"/>
              </a:rPr>
              <a:t> </a:t>
            </a: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平台，帮助家长找到优秀合适的老师</a:t>
            </a:r>
            <a:endParaRPr sz="1200" dirty="0">
              <a:solidFill>
                <a:srgbClr val="000000"/>
              </a:solidFill>
              <a:latin typeface="FVHWGA+MicrosoftYaHei"/>
              <a:cs typeface="FVHWGA+MicrosoftYaHei"/>
            </a:endParaRPr>
          </a:p>
          <a:p>
            <a:pPr marL="0" marR="0">
              <a:lnSpc>
                <a:spcPts val="1583"/>
              </a:lnSpc>
              <a:spcBef>
                <a:spcPts val="578"/>
              </a:spcBef>
              <a:spcAft>
                <a:spcPct val="0"/>
              </a:spcAft>
            </a:pPr>
            <a:r>
              <a:rPr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，</a:t>
            </a: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为有</a:t>
            </a:r>
            <a:r>
              <a:rPr lang="zh-CN" altLang="en-US"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教学需求的</a:t>
            </a: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个人、学校、企业提供优质的教学服务</a:t>
            </a:r>
            <a:r>
              <a:rPr lang="zh-CN" altLang="en-US"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信息</a:t>
            </a:r>
            <a:r>
              <a:rPr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，</a:t>
            </a:r>
            <a:r>
              <a:rPr sz="1200" dirty="0" err="1">
                <a:solidFill>
                  <a:srgbClr val="000000"/>
                </a:solidFill>
                <a:latin typeface="FVHWGA+MicrosoftYaHei"/>
                <a:cs typeface="FVHWGA+MicrosoftYaHei"/>
              </a:rPr>
              <a:t>帮助老师实现人生价值的最大化，实现教育行业的数据处理、资源整合与信息共享</a:t>
            </a:r>
            <a:r>
              <a:rPr sz="1200" dirty="0">
                <a:solidFill>
                  <a:srgbClr val="000000"/>
                </a:solidFill>
                <a:latin typeface="FVHWGA+MicrosoftYaHei"/>
                <a:cs typeface="FVHWGA+MicrosoftYaHei"/>
              </a:rPr>
              <a:t>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"/>
          <p:cNvSpPr/>
          <p:nvPr/>
        </p:nvSpPr>
        <p:spPr>
          <a:xfrm>
            <a:off x="0" y="21332"/>
            <a:ext cx="9144000" cy="51435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2976" y="1426010"/>
            <a:ext cx="1549590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2C42"/>
                </a:solidFill>
                <a:latin typeface="FMNHNS+MicrosoftYaHei-Bold"/>
                <a:cs typeface="FMNHNS+MicrosoftYaHei-Bold"/>
              </a:rPr>
              <a:t>01 </a:t>
            </a:r>
            <a:r>
              <a:rPr sz="1000" b="1">
                <a:solidFill>
                  <a:srgbClr val="002C42"/>
                </a:solidFill>
                <a:latin typeface="QHRNFL+MicrosoftYaHei-Bold"/>
                <a:cs typeface="QHRNFL+MicrosoftYaHei-Bold"/>
              </a:rPr>
              <a:t>已获得的著作或奖项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1224" y="1704972"/>
            <a:ext cx="1896605" cy="407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686053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 spc="-12" dirty="0">
                <a:solidFill>
                  <a:srgbClr val="002C42"/>
                </a:solidFill>
                <a:latin typeface="WGKIOJ+MicrosoftYaHei"/>
                <a:cs typeface="WGKIOJ+MicrosoftYaHei"/>
              </a:rPr>
              <a:t>4</a:t>
            </a:r>
            <a:r>
              <a:rPr sz="800" dirty="0">
                <a:solidFill>
                  <a:srgbClr val="002C42"/>
                </a:solidFill>
                <a:latin typeface="LRTRRB+MicrosoftYaHei"/>
                <a:cs typeface="LRTRRB+MicrosoftYaHei"/>
              </a:rPr>
              <a:t>个计算机软件著作权</a:t>
            </a:r>
          </a:p>
          <a:p>
            <a:pPr marL="0" marR="0">
              <a:lnSpc>
                <a:spcPts val="962"/>
              </a:lnSpc>
              <a:spcBef>
                <a:spcPct val="0"/>
              </a:spcBef>
              <a:spcAft>
                <a:spcPct val="0"/>
              </a:spcAft>
            </a:pPr>
            <a:r>
              <a:rPr sz="800" spc="-12" dirty="0">
                <a:solidFill>
                  <a:srgbClr val="002C42"/>
                </a:solidFill>
                <a:latin typeface="WGKIOJ+MicrosoftYaHei"/>
                <a:cs typeface="WGKIOJ+MicrosoftYaHei"/>
              </a:rPr>
              <a:t>2018</a:t>
            </a:r>
            <a:r>
              <a:rPr sz="800" dirty="0">
                <a:solidFill>
                  <a:srgbClr val="002C42"/>
                </a:solidFill>
                <a:latin typeface="LRTRRB+MicrosoftYaHei"/>
                <a:cs typeface="LRTRRB+MicrosoftYaHei"/>
              </a:rPr>
              <a:t>年姑苏科技创业天使计划项目奖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55535" y="2059740"/>
            <a:ext cx="894541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2C42"/>
                </a:solidFill>
                <a:latin typeface="QHRNFL+MicrosoftYaHei-Bold"/>
                <a:cs typeface="QHRNFL+MicrosoftYaHei-Bold"/>
              </a:rPr>
              <a:t>盈利模式</a:t>
            </a:r>
            <a:r>
              <a:rPr sz="1000" b="1" spc="15">
                <a:solidFill>
                  <a:srgbClr val="002C42"/>
                </a:solidFill>
                <a:latin typeface="Times New Roman"/>
                <a:cs typeface="Times New Roman"/>
              </a:rPr>
              <a:t> </a:t>
            </a:r>
            <a:r>
              <a:rPr sz="1000" b="1">
                <a:solidFill>
                  <a:srgbClr val="002C42"/>
                </a:solidFill>
                <a:latin typeface="FMNHNS+MicrosoftYaHei-Bold"/>
                <a:cs typeface="FMNHNS+MicrosoftYaHei-Bold"/>
              </a:rPr>
              <a:t>03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55535" y="2338956"/>
            <a:ext cx="1057655" cy="285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会员制付费获取信息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92630" y="2904925"/>
            <a:ext cx="894588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2C42"/>
                </a:solidFill>
                <a:latin typeface="FMNHNS+MicrosoftYaHei-Bold"/>
                <a:cs typeface="FMNHNS+MicrosoftYaHei-Bold"/>
              </a:rPr>
              <a:t>02</a:t>
            </a:r>
            <a:r>
              <a:rPr sz="1000" b="1" spc="-34">
                <a:solidFill>
                  <a:srgbClr val="002C42"/>
                </a:solidFill>
                <a:latin typeface="FMNHNS+MicrosoftYaHei-Bold"/>
                <a:cs typeface="FMNHNS+MicrosoftYaHei-Bold"/>
              </a:rPr>
              <a:t> </a:t>
            </a:r>
            <a:r>
              <a:rPr sz="1000" b="1">
                <a:solidFill>
                  <a:srgbClr val="002C42"/>
                </a:solidFill>
                <a:latin typeface="QHRNFL+MicrosoftYaHei-Bold"/>
                <a:cs typeface="QHRNFL+MicrosoftYaHei-Bold"/>
              </a:rPr>
              <a:t>客户群体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1666" y="3183887"/>
            <a:ext cx="957452" cy="529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302132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学生，家长</a:t>
            </a:r>
          </a:p>
          <a:p>
            <a:pPr marL="0" marR="0">
              <a:lnSpc>
                <a:spcPts val="959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优秀教育从事人员</a:t>
            </a:r>
          </a:p>
          <a:p>
            <a:pPr marL="201548" marR="0">
              <a:lnSpc>
                <a:spcPts val="961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教育培训机构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48984" y="3509953"/>
            <a:ext cx="861012" cy="35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330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2C42"/>
                </a:solidFill>
                <a:latin typeface="QHRNFL+MicrosoftYaHei-Bold"/>
                <a:cs typeface="QHRNFL+MicrosoftYaHei-Bold"/>
              </a:rPr>
              <a:t>营销模式</a:t>
            </a:r>
            <a:r>
              <a:rPr sz="1000" b="1">
                <a:solidFill>
                  <a:srgbClr val="002C42"/>
                </a:solidFill>
                <a:latin typeface="FMNHNS+MicrosoftYaHei-Bold"/>
                <a:cs typeface="FMNHNS+MicrosoftYaHei-Bold"/>
              </a:rPr>
              <a:t>04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348984" y="3789220"/>
            <a:ext cx="1619402" cy="52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1pPr>
            <a:lvl2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2pPr>
            <a:lvl3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3pPr>
            <a:lvl4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4pPr>
            <a:lvl5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5pPr>
            <a:lvl6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6pPr>
            <a:lvl7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7pPr>
            <a:lvl8pPr marL="0" algn="l" defTabSz="914400" rtl="0" eaLnBrk="0" latinLnBrk="0" hangingPunct="0">
              <a:defRPr sz="1800" kern="1200" smtId="4294967295">
                <a:solidFill>
                  <a:schemeClr val="phClr"/>
                </a:solidFill>
                <a:latin typeface="Arial"/>
                <a:ea typeface="Arial"/>
                <a:cs typeface="Arial"/>
              </a:defRPr>
            </a:lvl8pPr>
          </a:lstStyle>
          <a:p>
            <a:pPr marL="0" marR="0">
              <a:lnSpc>
                <a:spcPts val="104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体验式营销，地方化营销，一对</a:t>
            </a:r>
          </a:p>
          <a:p>
            <a:pPr marL="0" marR="0">
              <a:lnSpc>
                <a:spcPts val="959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一营销，关系营销，网络营销，</a:t>
            </a:r>
          </a:p>
          <a:p>
            <a:pPr marL="0" marR="0">
              <a:lnSpc>
                <a:spcPts val="960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2C42"/>
                </a:solidFill>
                <a:latin typeface="LRTRRB+MicrosoftYaHei"/>
                <a:cs typeface="LRTRRB+MicrosoftYaHei"/>
              </a:rPr>
              <a:t>数据库营销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10.26"/>
  <p:tag name="AS_TITLE" val="Aspose.Slides for .NET 2.0"/>
  <p:tag name="AS_VERSION" val="16.10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自定义</PresentationFormat>
  <Paragraphs>141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44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17</vt:i4>
      </vt:variant>
    </vt:vector>
  </HeadingPairs>
  <TitlesOfParts>
    <vt:vector size="79" baseType="lpstr">
      <vt:lpstr>BNNCWN+MicrosoftYaHei</vt:lpstr>
      <vt:lpstr>CLQBLE+MicrosoftYaHei</vt:lpstr>
      <vt:lpstr>CQHEDD+MicrosoftYaHei-Bold</vt:lpstr>
      <vt:lpstr>DBSLJG+MicrosoftYaHei</vt:lpstr>
      <vt:lpstr>EDLEMK+MicrosoftYaHei</vt:lpstr>
      <vt:lpstr>FMNHNS+MicrosoftYaHei-Bold</vt:lpstr>
      <vt:lpstr>FVHWGA+MicrosoftYaHei</vt:lpstr>
      <vt:lpstr>GQKHKV+MicrosoftYaHei-Bold</vt:lpstr>
      <vt:lpstr>HRVTRQ+MicrosoftYaHei</vt:lpstr>
      <vt:lpstr>IIWTNT+MicrosoftYaHei</vt:lpstr>
      <vt:lpstr>JBDJQL+MicrosoftYaHei-Bold</vt:lpstr>
      <vt:lpstr>JJCLGC+MicrosoftYaHei</vt:lpstr>
      <vt:lpstr>JOUERL+MicrosoftYaHei-Bold</vt:lpstr>
      <vt:lpstr>JSFCOU+MicrosoftYaHei</vt:lpstr>
      <vt:lpstr>JVSLRS+MicrosoftYaHei</vt:lpstr>
      <vt:lpstr>KRAGJN+MicrosoftYaHei-Bold</vt:lpstr>
      <vt:lpstr>KVUFGT+MicrosoftYaHei-Bold</vt:lpstr>
      <vt:lpstr>LFDOEK+MicrosoftYaHei</vt:lpstr>
      <vt:lpstr>LHJVFE+MicrosoftYaHei-Bold</vt:lpstr>
      <vt:lpstr>LRTRRB+MicrosoftYaHei</vt:lpstr>
      <vt:lpstr>MIRJHJ+MicrosoftYaHei</vt:lpstr>
      <vt:lpstr>MNANSM+MicrosoftYaHei</vt:lpstr>
      <vt:lpstr>NPKKWC+MicrosoftYaHei</vt:lpstr>
      <vt:lpstr>OCWWUU+MicrosoftYaHei</vt:lpstr>
      <vt:lpstr>ORVUCA+MicrosoftYaHei-Bold</vt:lpstr>
      <vt:lpstr>OWCSCP+1</vt:lpstr>
      <vt:lpstr>PJBIRJ+MicrosoftYaHei-Bold</vt:lpstr>
      <vt:lpstr>PNWDLW+MicrosoftYaHei-Bold</vt:lpstr>
      <vt:lpstr>PSQOPE+MicrosoftYaHei-Bold</vt:lpstr>
      <vt:lpstr>QHRNFL+MicrosoftYaHei-Bold</vt:lpstr>
      <vt:lpstr>SUGNGT+MicrosoftYaHei</vt:lpstr>
      <vt:lpstr>TMNRUI+MicrosoftYaHei-Bold</vt:lpstr>
      <vt:lpstr>TQLCFG+MicrosoftYaHei</vt:lpstr>
      <vt:lpstr>TVJEJR+MicrosoftYaHei</vt:lpstr>
      <vt:lpstr>UEHCQQ+MicrosoftYaHei-Bold</vt:lpstr>
      <vt:lpstr>UQGGJA+MicrosoftYaHei</vt:lpstr>
      <vt:lpstr>URQLQV+MicrosoftYaHei-Bold</vt:lpstr>
      <vt:lpstr>UVBAME+MicrosoftYaHei</vt:lpstr>
      <vt:lpstr>VCTEKM+MicrosoftYaHei-Bold</vt:lpstr>
      <vt:lpstr>WGKIOJ+MicrosoftYaHei</vt:lpstr>
      <vt:lpstr>WGQLPH+MicrosoftYaHei</vt:lpstr>
      <vt:lpstr>Arial</vt:lpstr>
      <vt:lpstr>Calibri</vt:lpstr>
      <vt:lpstr>Times New Roman</vt:lpstr>
      <vt:lpstr>Office Theme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柳子</dc:creator>
  <cp:lastModifiedBy>liu zi</cp:lastModifiedBy>
  <cp:revision>11</cp:revision>
  <cp:lastPrinted>2019-05-15T18:56:01Z</cp:lastPrinted>
  <dcterms:created xsi:type="dcterms:W3CDTF">2019-05-15T10:56:01Z</dcterms:created>
  <dcterms:modified xsi:type="dcterms:W3CDTF">2019-05-16T12:01:06Z</dcterms:modified>
</cp:coreProperties>
</file>